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Lst>
  <p:sldSz cx="9144000" cy="5143500" type="screen16x9"/>
  <p:notesSz cx="6858000" cy="9144000"/>
  <p:embeddedFontLst>
    <p:embeddedFont>
      <p:font typeface="Lato" panose="020B0604020202020204" charset="0"/>
      <p:regular r:id="rId15"/>
      <p:bold r:id="rId16"/>
      <p:italic r:id="rId17"/>
      <p:boldItalic r:id="rId18"/>
    </p:embeddedFont>
    <p:embeddedFont>
      <p:font typeface="Lora" panose="020B0604020202020204" charset="0"/>
      <p:regular r:id="rId19"/>
      <p:bold r:id="rId20"/>
      <p:italic r:id="rId21"/>
      <p:boldItalic r:id="rId22"/>
    </p:embeddedFont>
    <p:embeddedFont>
      <p:font typeface="Montserrat"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3" d="100"/>
          <a:sy n="143" d="100"/>
        </p:scale>
        <p:origin x="684"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
        <p:cNvGrpSpPr/>
        <p:nvPr/>
      </p:nvGrpSpPr>
      <p:grpSpPr>
        <a:xfrm>
          <a:off x="0" y="0"/>
          <a:ext cx="0" cy="0"/>
          <a:chOff x="0" y="0"/>
          <a:chExt cx="0" cy="0"/>
        </a:xfrm>
      </p:grpSpPr>
      <p:sp>
        <p:nvSpPr>
          <p:cNvPr id="306" name="Google Shape;306;g1f87997393_0_15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7" name="Google Shape;307;g1f87997393_0_1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f87997393_0_8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Google Shape;237;g1f87997393_0_12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 name="Google Shape;238;g1f87997393_0_12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f87997393_0_1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9" name="Google Shape;249;g1f87997393_0_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f87997393_0_14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f87997393_0_1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1f87997393_0_14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1f87997393_0_14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1f87997393_0_14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1f87997393_0_14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f87997393_0_14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f87997393_0_1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36d1d18d3daa591d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36d1d18d3daa591d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Embedded Final Project SBE403</a:t>
            </a:r>
            <a:endParaRPr/>
          </a:p>
        </p:txBody>
      </p:sp>
      <p:sp>
        <p:nvSpPr>
          <p:cNvPr id="229" name="Google Shape;229;p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a:t>Prepared by : Team 4</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8"/>
        <p:cNvGrpSpPr/>
        <p:nvPr/>
      </p:nvGrpSpPr>
      <p:grpSpPr>
        <a:xfrm>
          <a:off x="0" y="0"/>
          <a:ext cx="0" cy="0"/>
          <a:chOff x="0" y="0"/>
          <a:chExt cx="0" cy="0"/>
        </a:xfrm>
      </p:grpSpPr>
      <p:sp>
        <p:nvSpPr>
          <p:cNvPr id="309" name="Google Shape;309;p26"/>
          <p:cNvSpPr txBox="1">
            <a:spLocks noGrp="1"/>
          </p:cNvSpPr>
          <p:nvPr>
            <p:ph type="title"/>
          </p:nvPr>
        </p:nvSpPr>
        <p:spPr>
          <a:xfrm>
            <a:off x="214325" y="1869275"/>
            <a:ext cx="3494400" cy="104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3500" b="1">
                <a:latin typeface="Arial"/>
                <a:ea typeface="Arial"/>
                <a:cs typeface="Arial"/>
                <a:sym typeface="Arial"/>
              </a:rPr>
              <a:t>Full Schematic</a:t>
            </a:r>
            <a:endParaRPr sz="3500" b="1">
              <a:latin typeface="Arial"/>
              <a:ea typeface="Arial"/>
              <a:cs typeface="Arial"/>
              <a:sym typeface="Arial"/>
            </a:endParaRPr>
          </a:p>
          <a:p>
            <a:pPr marL="0" lvl="0" indent="0" algn="ctr" rtl="0">
              <a:spcBef>
                <a:spcPts val="0"/>
              </a:spcBef>
              <a:spcAft>
                <a:spcPts val="0"/>
              </a:spcAft>
              <a:buNone/>
            </a:pPr>
            <a:r>
              <a:rPr lang="en-GB" sz="3500" b="1">
                <a:latin typeface="Arial"/>
                <a:ea typeface="Arial"/>
                <a:cs typeface="Arial"/>
                <a:sym typeface="Arial"/>
              </a:rPr>
              <a:t>(Proteus)</a:t>
            </a:r>
            <a:endParaRPr sz="3500" b="1">
              <a:latin typeface="Arial"/>
              <a:ea typeface="Arial"/>
              <a:cs typeface="Arial"/>
              <a:sym typeface="Arial"/>
            </a:endParaRPr>
          </a:p>
        </p:txBody>
      </p:sp>
      <p:grpSp>
        <p:nvGrpSpPr>
          <p:cNvPr id="310" name="Google Shape;310;p26"/>
          <p:cNvGrpSpPr/>
          <p:nvPr/>
        </p:nvGrpSpPr>
        <p:grpSpPr>
          <a:xfrm>
            <a:off x="3708577" y="310878"/>
            <a:ext cx="5042477" cy="4654075"/>
            <a:chOff x="3553042" y="1657806"/>
            <a:chExt cx="3461100" cy="2671532"/>
          </a:xfrm>
        </p:grpSpPr>
        <p:sp>
          <p:nvSpPr>
            <p:cNvPr id="311" name="Google Shape;311;p26"/>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F44960C6-6375-49F5-B063-412CC7FE2472}"/>
              </a:ext>
            </a:extLst>
          </p:cNvPr>
          <p:cNvPicPr>
            <a:picLocks noChangeAspect="1"/>
          </p:cNvPicPr>
          <p:nvPr/>
        </p:nvPicPr>
        <p:blipFill>
          <a:blip r:embed="rId3"/>
          <a:stretch>
            <a:fillRect/>
          </a:stretch>
        </p:blipFill>
        <p:spPr>
          <a:xfrm>
            <a:off x="3844689" y="486274"/>
            <a:ext cx="4762451" cy="3226094"/>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11C9F-FBFA-417E-8B66-5D709BE77BEA}"/>
              </a:ext>
            </a:extLst>
          </p:cNvPr>
          <p:cNvSpPr>
            <a:spLocks noGrp="1"/>
          </p:cNvSpPr>
          <p:nvPr>
            <p:ph type="title"/>
          </p:nvPr>
        </p:nvSpPr>
        <p:spPr/>
        <p:txBody>
          <a:bodyPr/>
          <a:lstStyle/>
          <a:p>
            <a:r>
              <a:rPr lang="en-US" dirty="0"/>
              <a:t>Problem/s Faced</a:t>
            </a:r>
          </a:p>
        </p:txBody>
      </p:sp>
      <p:sp>
        <p:nvSpPr>
          <p:cNvPr id="3" name="Text Placeholder 2">
            <a:extLst>
              <a:ext uri="{FF2B5EF4-FFF2-40B4-BE49-F238E27FC236}">
                <a16:creationId xmlns:a16="http://schemas.microsoft.com/office/drawing/2014/main" id="{864F36E7-A3F0-4B0A-882B-00E14B19A887}"/>
              </a:ext>
            </a:extLst>
          </p:cNvPr>
          <p:cNvSpPr>
            <a:spLocks noGrp="1"/>
          </p:cNvSpPr>
          <p:nvPr>
            <p:ph type="body" idx="1"/>
          </p:nvPr>
        </p:nvSpPr>
        <p:spPr>
          <a:xfrm>
            <a:off x="1297499" y="1972550"/>
            <a:ext cx="6498261" cy="2415900"/>
          </a:xfrm>
        </p:spPr>
        <p:txBody>
          <a:bodyPr/>
          <a:lstStyle/>
          <a:p>
            <a:r>
              <a:rPr lang="en-US" dirty="0"/>
              <a:t>Keypad Interface and delay (Used push buttons instead)</a:t>
            </a:r>
          </a:p>
          <a:p>
            <a:r>
              <a:rPr lang="en-US" dirty="0"/>
              <a:t>LCD Frequency (Set to 16 MHz as Micro-controller)</a:t>
            </a:r>
          </a:p>
          <a:p>
            <a:r>
              <a:rPr lang="en-US" dirty="0"/>
              <a:t>Serial Communication with infinite loop (Start SPI communication on demand)</a:t>
            </a:r>
          </a:p>
          <a:p>
            <a:r>
              <a:rPr lang="en-US" dirty="0"/>
              <a:t>PWM pulses were too small (Used LPF with amplification of signal)</a:t>
            </a:r>
          </a:p>
          <a:p>
            <a:r>
              <a:rPr lang="en-US" dirty="0"/>
              <a:t>Time Constraints (Used Timers and Interrupts) – Not Efficiently Work</a:t>
            </a:r>
          </a:p>
          <a:p>
            <a:r>
              <a:rPr lang="en-US" dirty="0"/>
              <a:t>All work together (Used Timers)</a:t>
            </a:r>
          </a:p>
          <a:p>
            <a:r>
              <a:rPr lang="en-US" dirty="0"/>
              <a:t>Operations handle (Normal, Operation, Error) – Not too bad</a:t>
            </a:r>
          </a:p>
        </p:txBody>
      </p:sp>
    </p:spTree>
    <p:extLst>
      <p:ext uri="{BB962C8B-B14F-4D97-AF65-F5344CB8AC3E}">
        <p14:creationId xmlns:p14="http://schemas.microsoft.com/office/powerpoint/2010/main" val="3998013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27"/>
          <p:cNvSpPr/>
          <p:nvPr/>
        </p:nvSpPr>
        <p:spPr>
          <a:xfrm>
            <a:off x="4250525" y="1732200"/>
            <a:ext cx="4703100" cy="1434900"/>
          </a:xfrm>
          <a:prstGeom prst="rect">
            <a:avLst/>
          </a:prstGeom>
          <a:solidFill>
            <a:srgbClr val="43434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7"/>
          <p:cNvSpPr txBox="1">
            <a:spLocks noGrp="1"/>
          </p:cNvSpPr>
          <p:nvPr>
            <p:ph type="body" idx="1"/>
          </p:nvPr>
        </p:nvSpPr>
        <p:spPr>
          <a:xfrm>
            <a:off x="4140269" y="1976400"/>
            <a:ext cx="4923600" cy="11907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5500" b="1"/>
              <a:t>THANK YOU!</a:t>
            </a:r>
            <a:endParaRPr sz="5500" b="1">
              <a:latin typeface="Arial"/>
              <a:ea typeface="Arial"/>
              <a:cs typeface="Arial"/>
              <a:sym typeface="Arial"/>
            </a:endParaRPr>
          </a:p>
          <a:p>
            <a:pPr marL="0" lvl="0" indent="0" algn="l" rtl="0">
              <a:spcBef>
                <a:spcPts val="1600"/>
              </a:spcBef>
              <a:spcAft>
                <a:spcPts val="160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TOC</a:t>
            </a:r>
            <a:endParaRPr/>
          </a:p>
        </p:txBody>
      </p:sp>
      <p:sp>
        <p:nvSpPr>
          <p:cNvPr id="235" name="Google Shape;235;p18"/>
          <p:cNvSpPr txBox="1"/>
          <p:nvPr/>
        </p:nvSpPr>
        <p:spPr>
          <a:xfrm>
            <a:off x="1297489" y="1132625"/>
            <a:ext cx="5516100" cy="3672600"/>
          </a:xfrm>
          <a:prstGeom prst="rect">
            <a:avLst/>
          </a:prstGeom>
          <a:noFill/>
          <a:ln>
            <a:noFill/>
          </a:ln>
        </p:spPr>
        <p:txBody>
          <a:bodyPr spcFirstLastPara="1" wrap="square" lIns="91425" tIns="91425" rIns="91425" bIns="91425" anchor="ctr" anchorCtr="0">
            <a:noAutofit/>
          </a:bodyPr>
          <a:lstStyle/>
          <a:p>
            <a:pPr marL="457200" lvl="0" indent="-336550" algn="l" rtl="0">
              <a:spcBef>
                <a:spcPts val="0"/>
              </a:spcBef>
              <a:spcAft>
                <a:spcPts val="0"/>
              </a:spcAft>
              <a:buClr>
                <a:schemeClr val="lt1"/>
              </a:buClr>
              <a:buSzPts val="1700"/>
              <a:buAutoNum type="arabicPeriod"/>
            </a:pPr>
            <a:r>
              <a:rPr lang="en-GB" sz="1700" dirty="0">
                <a:solidFill>
                  <a:schemeClr val="lt1"/>
                </a:solidFill>
              </a:rPr>
              <a:t>ATmega32 Microcontroller</a:t>
            </a:r>
            <a:endParaRPr sz="1700" dirty="0">
              <a:solidFill>
                <a:schemeClr val="lt1"/>
              </a:solidFill>
            </a:endParaRPr>
          </a:p>
          <a:p>
            <a:pPr marL="457200" lvl="0" indent="-336550" algn="l" rtl="0">
              <a:spcBef>
                <a:spcPts val="0"/>
              </a:spcBef>
              <a:spcAft>
                <a:spcPts val="0"/>
              </a:spcAft>
              <a:buClr>
                <a:schemeClr val="lt1"/>
              </a:buClr>
              <a:buSzPts val="1700"/>
              <a:buAutoNum type="arabicPeriod"/>
            </a:pPr>
            <a:r>
              <a:rPr lang="en-GB" sz="1700" dirty="0">
                <a:solidFill>
                  <a:schemeClr val="lt1"/>
                </a:solidFill>
              </a:rPr>
              <a:t>LM016 Character LCD</a:t>
            </a:r>
            <a:endParaRPr sz="1700" dirty="0">
              <a:solidFill>
                <a:schemeClr val="lt1"/>
              </a:solidFill>
            </a:endParaRPr>
          </a:p>
          <a:p>
            <a:pPr marL="457200" lvl="0" indent="-336550" algn="l" rtl="0">
              <a:spcBef>
                <a:spcPts val="0"/>
              </a:spcBef>
              <a:spcAft>
                <a:spcPts val="0"/>
              </a:spcAft>
              <a:buClr>
                <a:schemeClr val="lt1"/>
              </a:buClr>
              <a:buSzPts val="1700"/>
              <a:buAutoNum type="arabicPeriod"/>
            </a:pPr>
            <a:r>
              <a:rPr lang="en-GB" sz="1700" dirty="0">
                <a:solidFill>
                  <a:schemeClr val="lt1"/>
                </a:solidFill>
              </a:rPr>
              <a:t>TC72 SPI to Temperature Convertor</a:t>
            </a:r>
            <a:endParaRPr sz="1700" dirty="0">
              <a:solidFill>
                <a:schemeClr val="lt1"/>
              </a:solidFill>
            </a:endParaRPr>
          </a:p>
          <a:p>
            <a:pPr marL="457200" lvl="0" indent="-336550" algn="l" rtl="0">
              <a:spcBef>
                <a:spcPts val="0"/>
              </a:spcBef>
              <a:spcAft>
                <a:spcPts val="0"/>
              </a:spcAft>
              <a:buClr>
                <a:schemeClr val="lt1"/>
              </a:buClr>
              <a:buSzPts val="1700"/>
              <a:buAutoNum type="arabicPeriod"/>
            </a:pPr>
            <a:r>
              <a:rPr lang="en-GB" sz="1700" dirty="0">
                <a:solidFill>
                  <a:schemeClr val="lt1"/>
                </a:solidFill>
              </a:rPr>
              <a:t>(4 * 3) Keypad</a:t>
            </a:r>
            <a:endParaRPr sz="1700" dirty="0">
              <a:solidFill>
                <a:schemeClr val="lt1"/>
              </a:solidFill>
            </a:endParaRPr>
          </a:p>
          <a:p>
            <a:pPr marL="457200" lvl="0" indent="-336550" algn="l" rtl="0">
              <a:spcBef>
                <a:spcPts val="0"/>
              </a:spcBef>
              <a:spcAft>
                <a:spcPts val="0"/>
              </a:spcAft>
              <a:buClr>
                <a:schemeClr val="lt1"/>
              </a:buClr>
              <a:buSzPts val="1700"/>
              <a:buAutoNum type="arabicPeriod"/>
            </a:pPr>
            <a:r>
              <a:rPr lang="en-GB" sz="1700" dirty="0">
                <a:solidFill>
                  <a:schemeClr val="lt1"/>
                </a:solidFill>
              </a:rPr>
              <a:t>PWM to Voltage Convertor Module </a:t>
            </a:r>
            <a:endParaRPr sz="1700" dirty="0">
              <a:solidFill>
                <a:schemeClr val="lt1"/>
              </a:solidFill>
            </a:endParaRPr>
          </a:p>
          <a:p>
            <a:pPr marL="457200" lvl="0" indent="-336550" algn="l" rtl="0">
              <a:spcBef>
                <a:spcPts val="0"/>
              </a:spcBef>
              <a:spcAft>
                <a:spcPts val="0"/>
              </a:spcAft>
              <a:buClr>
                <a:schemeClr val="lt1"/>
              </a:buClr>
              <a:buSzPts val="1700"/>
              <a:buAutoNum type="arabicPeriod"/>
            </a:pPr>
            <a:r>
              <a:rPr lang="en-GB" sz="1700" dirty="0">
                <a:solidFill>
                  <a:schemeClr val="lt1"/>
                </a:solidFill>
              </a:rPr>
              <a:t>Calibration Resistor</a:t>
            </a:r>
            <a:endParaRPr sz="1700" dirty="0">
              <a:solidFill>
                <a:schemeClr val="lt1"/>
              </a:solidFill>
            </a:endParaRPr>
          </a:p>
          <a:p>
            <a:pPr marL="457200" lvl="0" indent="-336550" algn="l" rtl="0">
              <a:spcBef>
                <a:spcPts val="0"/>
              </a:spcBef>
              <a:spcAft>
                <a:spcPts val="0"/>
              </a:spcAft>
              <a:buClr>
                <a:schemeClr val="lt1"/>
              </a:buClr>
              <a:buSzPts val="1700"/>
              <a:buAutoNum type="arabicPeriod"/>
            </a:pPr>
            <a:r>
              <a:rPr lang="en-GB" sz="1700" dirty="0">
                <a:solidFill>
                  <a:schemeClr val="lt1"/>
                </a:solidFill>
              </a:rPr>
              <a:t>Full Schematic (Proteus)</a:t>
            </a:r>
          </a:p>
          <a:p>
            <a:pPr marL="457200" lvl="0" indent="-336550" algn="l" rtl="0">
              <a:spcBef>
                <a:spcPts val="0"/>
              </a:spcBef>
              <a:spcAft>
                <a:spcPts val="0"/>
              </a:spcAft>
              <a:buClr>
                <a:schemeClr val="lt1"/>
              </a:buClr>
              <a:buSzPts val="1700"/>
              <a:buAutoNum type="arabicPeriod"/>
            </a:pPr>
            <a:r>
              <a:rPr lang="en-GB" sz="1700" dirty="0">
                <a:solidFill>
                  <a:schemeClr val="lt1"/>
                </a:solidFill>
              </a:rPr>
              <a:t>Problem/s Faced</a:t>
            </a:r>
            <a:endParaRPr sz="1700" dirty="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grpSp>
        <p:nvGrpSpPr>
          <p:cNvPr id="240" name="Google Shape;240;p19"/>
          <p:cNvGrpSpPr/>
          <p:nvPr/>
        </p:nvGrpSpPr>
        <p:grpSpPr>
          <a:xfrm>
            <a:off x="3735320" y="1050307"/>
            <a:ext cx="1662185" cy="3304690"/>
            <a:chOff x="3983627" y="1676395"/>
            <a:chExt cx="1449538" cy="2881914"/>
          </a:xfrm>
        </p:grpSpPr>
        <p:sp>
          <p:nvSpPr>
            <p:cNvPr id="241" name="Google Shape;241;p19"/>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9"/>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19"/>
          <p:cNvSpPr txBox="1">
            <a:spLocks noGrp="1"/>
          </p:cNvSpPr>
          <p:nvPr>
            <p:ph type="title"/>
          </p:nvPr>
        </p:nvSpPr>
        <p:spPr>
          <a:xfrm>
            <a:off x="434700" y="2166950"/>
            <a:ext cx="2844900" cy="15552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000"/>
              <a:t>ATmega32-8 Bit AVR MicroController</a:t>
            </a:r>
            <a:endParaRPr sz="2000"/>
          </a:p>
        </p:txBody>
      </p:sp>
      <p:sp>
        <p:nvSpPr>
          <p:cNvPr id="245" name="Google Shape;245;p19"/>
          <p:cNvSpPr txBox="1">
            <a:spLocks noGrp="1"/>
          </p:cNvSpPr>
          <p:nvPr>
            <p:ph type="body" idx="1"/>
          </p:nvPr>
        </p:nvSpPr>
        <p:spPr>
          <a:xfrm>
            <a:off x="5853225" y="1050113"/>
            <a:ext cx="2844900" cy="1797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sz="1700">
                <a:latin typeface="Lora"/>
                <a:ea typeface="Lora"/>
                <a:cs typeface="Lora"/>
                <a:sym typeface="Lora"/>
              </a:rPr>
              <a:t>ATmega32 microController is a low power CMOS technology based controller. Due to RISC architecture AVR microcontroller can execute 1 million of instructions per second if cycle frequency is 1 MHz provided by crystal oscillator.</a:t>
            </a:r>
            <a:endParaRPr sz="1700">
              <a:latin typeface="Lora"/>
              <a:ea typeface="Lora"/>
              <a:cs typeface="Lora"/>
              <a:sym typeface="Lora"/>
            </a:endParaRPr>
          </a:p>
        </p:txBody>
      </p:sp>
      <p:pic>
        <p:nvPicPr>
          <p:cNvPr id="246" name="Google Shape;246;p19"/>
          <p:cNvPicPr preferRelativeResize="0"/>
          <p:nvPr/>
        </p:nvPicPr>
        <p:blipFill rotWithShape="1">
          <a:blip r:embed="rId3">
            <a:alphaModFix/>
          </a:blip>
          <a:srcRect b="17498"/>
          <a:stretch/>
        </p:blipFill>
        <p:spPr>
          <a:xfrm rot="5400000">
            <a:off x="3280175" y="1768100"/>
            <a:ext cx="2571750" cy="1559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0"/>
        <p:cNvGrpSpPr/>
        <p:nvPr/>
      </p:nvGrpSpPr>
      <p:grpSpPr>
        <a:xfrm>
          <a:off x="0" y="0"/>
          <a:ext cx="0" cy="0"/>
          <a:chOff x="0" y="0"/>
          <a:chExt cx="0" cy="0"/>
        </a:xfrm>
      </p:grpSpPr>
      <p:sp>
        <p:nvSpPr>
          <p:cNvPr id="251" name="Google Shape;251;p20"/>
          <p:cNvSpPr txBox="1">
            <a:spLocks noGrp="1"/>
          </p:cNvSpPr>
          <p:nvPr>
            <p:ph type="title"/>
          </p:nvPr>
        </p:nvSpPr>
        <p:spPr>
          <a:xfrm>
            <a:off x="702850" y="1785100"/>
            <a:ext cx="3333300" cy="7653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2300"/>
              <a:t>LM016 Character LCD</a:t>
            </a:r>
            <a:endParaRPr sz="2300"/>
          </a:p>
          <a:p>
            <a:pPr marL="0" lvl="0" indent="0" algn="ctr" rtl="0">
              <a:lnSpc>
                <a:spcPct val="115000"/>
              </a:lnSpc>
              <a:spcBef>
                <a:spcPts val="1600"/>
              </a:spcBef>
              <a:spcAft>
                <a:spcPts val="0"/>
              </a:spcAft>
              <a:buNone/>
            </a:pPr>
            <a:endParaRPr/>
          </a:p>
          <a:p>
            <a:pPr marL="0" lvl="0" indent="0" algn="ctr" rtl="0">
              <a:lnSpc>
                <a:spcPct val="115000"/>
              </a:lnSpc>
              <a:spcBef>
                <a:spcPts val="1600"/>
              </a:spcBef>
              <a:spcAft>
                <a:spcPts val="1600"/>
              </a:spcAft>
              <a:buNone/>
            </a:pPr>
            <a:r>
              <a:rPr lang="en-GB"/>
              <a:t>LCD:</a:t>
            </a:r>
            <a:endParaRPr/>
          </a:p>
        </p:txBody>
      </p:sp>
      <p:sp>
        <p:nvSpPr>
          <p:cNvPr id="252" name="Google Shape;252;p20"/>
          <p:cNvSpPr txBox="1">
            <a:spLocks noGrp="1"/>
          </p:cNvSpPr>
          <p:nvPr>
            <p:ph type="body" idx="1"/>
          </p:nvPr>
        </p:nvSpPr>
        <p:spPr>
          <a:xfrm>
            <a:off x="702850" y="3727025"/>
            <a:ext cx="7907400" cy="1416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latin typeface="Arial"/>
                <a:ea typeface="Arial"/>
                <a:cs typeface="Arial"/>
                <a:sym typeface="Arial"/>
              </a:rPr>
              <a:t>LCDs (Liquid Crystal Displays) are used for displaying status or parameters in embedded systems. LCD (16 * 2) is a 16-pin device which has 8 data pins (D0 - D7) and 3 control pins (RS, RW, EN). The remaining 5 pins are for supply and backlight for the LCD. The control pins help us configure the LCD in command mode or data mode. They also help configure read mode or write mode and when to read or write. LCD 16x2 can be used in 4-bit mode or 8-bit mode depending on the requirement of the application. To use it, we need to send certain commands to the LCD in command mode and once the LCD is configured according to our need, we can send the required data in data mode.</a:t>
            </a:r>
            <a:endParaRPr>
              <a:latin typeface="Arial"/>
              <a:ea typeface="Arial"/>
              <a:cs typeface="Arial"/>
              <a:sym typeface="Arial"/>
            </a:endParaRPr>
          </a:p>
        </p:txBody>
      </p:sp>
      <p:grpSp>
        <p:nvGrpSpPr>
          <p:cNvPr id="253" name="Google Shape;253;p20"/>
          <p:cNvGrpSpPr/>
          <p:nvPr/>
        </p:nvGrpSpPr>
        <p:grpSpPr>
          <a:xfrm>
            <a:off x="4654155" y="333838"/>
            <a:ext cx="4042004" cy="3393187"/>
            <a:chOff x="4654186" y="1785178"/>
            <a:chExt cx="4042004" cy="2072175"/>
          </a:xfrm>
        </p:grpSpPr>
        <p:sp>
          <p:nvSpPr>
            <p:cNvPr id="254" name="Google Shape;254;p20"/>
            <p:cNvSpPr/>
            <p:nvPr/>
          </p:nvSpPr>
          <p:spPr>
            <a:xfrm>
              <a:off x="4657290" y="1813753"/>
              <a:ext cx="4038900" cy="20436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0"/>
            <p:cNvSpPr/>
            <p:nvPr/>
          </p:nvSpPr>
          <p:spPr>
            <a:xfrm>
              <a:off x="4654186" y="1785178"/>
              <a:ext cx="4038900" cy="20436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0"/>
            <p:cNvSpPr/>
            <p:nvPr/>
          </p:nvSpPr>
          <p:spPr>
            <a:xfrm rot="5400000">
              <a:off x="4590717" y="2763677"/>
              <a:ext cx="667200" cy="108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7" name="Google Shape;257;p20"/>
          <p:cNvPicPr preferRelativeResize="0"/>
          <p:nvPr/>
        </p:nvPicPr>
        <p:blipFill rotWithShape="1">
          <a:blip r:embed="rId3">
            <a:alphaModFix/>
          </a:blip>
          <a:srcRect l="50899" t="18390" r="9407" b="10272"/>
          <a:stretch/>
        </p:blipFill>
        <p:spPr>
          <a:xfrm>
            <a:off x="4860392" y="518597"/>
            <a:ext cx="3629575" cy="30138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1"/>
          <p:cNvSpPr txBox="1">
            <a:spLocks noGrp="1"/>
          </p:cNvSpPr>
          <p:nvPr>
            <p:ph type="title"/>
          </p:nvPr>
        </p:nvSpPr>
        <p:spPr>
          <a:xfrm>
            <a:off x="702850" y="1123653"/>
            <a:ext cx="3333300" cy="212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GB"/>
              <a:t>TC72 SPI to Temperature Convertor</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GB" b="1" u="sng"/>
              <a:t>SPI Communication</a:t>
            </a:r>
            <a:endParaRPr b="1" u="sng"/>
          </a:p>
        </p:txBody>
      </p:sp>
      <p:sp>
        <p:nvSpPr>
          <p:cNvPr id="263" name="Google Shape;263;p21"/>
          <p:cNvSpPr txBox="1">
            <a:spLocks noGrp="1"/>
          </p:cNvSpPr>
          <p:nvPr>
            <p:ph type="body" idx="1"/>
          </p:nvPr>
        </p:nvSpPr>
        <p:spPr>
          <a:xfrm>
            <a:off x="199300" y="3589572"/>
            <a:ext cx="8428800" cy="155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Arial"/>
                <a:ea typeface="Arial"/>
                <a:cs typeface="Arial"/>
                <a:sym typeface="Arial"/>
              </a:rPr>
              <a:t>The Serial Peripheral Interface (SPI) is a bus interface connection protocol originally started by Motorola Corp. It uses four pins for communication.</a:t>
            </a:r>
            <a:endParaRPr>
              <a:latin typeface="Arial"/>
              <a:ea typeface="Arial"/>
              <a:cs typeface="Arial"/>
              <a:sym typeface="Arial"/>
            </a:endParaRPr>
          </a:p>
          <a:p>
            <a:pPr marL="457200" lvl="0" indent="-298450" algn="l" rtl="0">
              <a:spcBef>
                <a:spcPts val="1600"/>
              </a:spcBef>
              <a:spcAft>
                <a:spcPts val="0"/>
              </a:spcAft>
              <a:buSzPts val="1100"/>
              <a:buFont typeface="Arial"/>
              <a:buChar char="●"/>
            </a:pPr>
            <a:r>
              <a:rPr lang="en-GB">
                <a:latin typeface="Arial"/>
                <a:ea typeface="Arial"/>
                <a:cs typeface="Arial"/>
                <a:sym typeface="Arial"/>
              </a:rPr>
              <a:t>SDI (Serial Data Input)</a:t>
            </a:r>
            <a:endParaRPr>
              <a:latin typeface="Arial"/>
              <a:ea typeface="Arial"/>
              <a:cs typeface="Arial"/>
              <a:sym typeface="Arial"/>
            </a:endParaRPr>
          </a:p>
          <a:p>
            <a:pPr marL="457200" lvl="0" indent="-298450" algn="l" rtl="0">
              <a:spcBef>
                <a:spcPts val="0"/>
              </a:spcBef>
              <a:spcAft>
                <a:spcPts val="0"/>
              </a:spcAft>
              <a:buSzPts val="1100"/>
              <a:buFont typeface="Arial"/>
              <a:buChar char="●"/>
            </a:pPr>
            <a:r>
              <a:rPr lang="en-GB">
                <a:latin typeface="Arial"/>
                <a:ea typeface="Arial"/>
                <a:cs typeface="Arial"/>
                <a:sym typeface="Arial"/>
              </a:rPr>
              <a:t>SDO (Serial Data Output)</a:t>
            </a:r>
            <a:endParaRPr>
              <a:latin typeface="Arial"/>
              <a:ea typeface="Arial"/>
              <a:cs typeface="Arial"/>
              <a:sym typeface="Arial"/>
            </a:endParaRPr>
          </a:p>
          <a:p>
            <a:pPr marL="457200" lvl="0" indent="-298450" algn="l" rtl="0">
              <a:spcBef>
                <a:spcPts val="0"/>
              </a:spcBef>
              <a:spcAft>
                <a:spcPts val="0"/>
              </a:spcAft>
              <a:buSzPts val="1100"/>
              <a:buFont typeface="Arial"/>
              <a:buChar char="●"/>
            </a:pPr>
            <a:r>
              <a:rPr lang="en-GB">
                <a:latin typeface="Arial"/>
                <a:ea typeface="Arial"/>
                <a:cs typeface="Arial"/>
                <a:sym typeface="Arial"/>
              </a:rPr>
              <a:t>SCLK (Serial Clock)</a:t>
            </a:r>
            <a:endParaRPr>
              <a:latin typeface="Arial"/>
              <a:ea typeface="Arial"/>
              <a:cs typeface="Arial"/>
              <a:sym typeface="Arial"/>
            </a:endParaRPr>
          </a:p>
          <a:p>
            <a:pPr marL="457200" lvl="0" indent="-298450" algn="l" rtl="0">
              <a:spcBef>
                <a:spcPts val="0"/>
              </a:spcBef>
              <a:spcAft>
                <a:spcPts val="0"/>
              </a:spcAft>
              <a:buSzPts val="1100"/>
              <a:buFont typeface="Arial"/>
              <a:buChar char="●"/>
            </a:pPr>
            <a:r>
              <a:rPr lang="en-GB">
                <a:latin typeface="Arial"/>
                <a:ea typeface="Arial"/>
                <a:cs typeface="Arial"/>
                <a:sym typeface="Arial"/>
              </a:rPr>
              <a:t>CS (Chip Select) euismod.</a:t>
            </a:r>
            <a:endParaRPr>
              <a:latin typeface="Arial"/>
              <a:ea typeface="Arial"/>
              <a:cs typeface="Arial"/>
              <a:sym typeface="Arial"/>
            </a:endParaRPr>
          </a:p>
        </p:txBody>
      </p:sp>
      <p:grpSp>
        <p:nvGrpSpPr>
          <p:cNvPr id="264" name="Google Shape;264;p21"/>
          <p:cNvGrpSpPr/>
          <p:nvPr/>
        </p:nvGrpSpPr>
        <p:grpSpPr>
          <a:xfrm>
            <a:off x="4572002" y="1123594"/>
            <a:ext cx="4273653" cy="2129495"/>
            <a:chOff x="4547087" y="1535165"/>
            <a:chExt cx="4273653" cy="2923926"/>
          </a:xfrm>
        </p:grpSpPr>
        <p:sp>
          <p:nvSpPr>
            <p:cNvPr id="265" name="Google Shape;265;p21"/>
            <p:cNvSpPr/>
            <p:nvPr/>
          </p:nvSpPr>
          <p:spPr>
            <a:xfrm>
              <a:off x="4548440" y="1563490"/>
              <a:ext cx="4272300" cy="28956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1"/>
            <p:cNvSpPr/>
            <p:nvPr/>
          </p:nvSpPr>
          <p:spPr>
            <a:xfrm>
              <a:off x="4547087" y="1535165"/>
              <a:ext cx="4272300" cy="28956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1"/>
            <p:cNvSpPr/>
            <p:nvPr/>
          </p:nvSpPr>
          <p:spPr>
            <a:xfrm rot="5400000">
              <a:off x="4414596" y="2956316"/>
              <a:ext cx="579900" cy="810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68" name="Google Shape;268;p21"/>
          <p:cNvPicPr preferRelativeResize="0"/>
          <p:nvPr/>
        </p:nvPicPr>
        <p:blipFill>
          <a:blip r:embed="rId3">
            <a:alphaModFix/>
          </a:blip>
          <a:stretch>
            <a:fillRect/>
          </a:stretch>
        </p:blipFill>
        <p:spPr>
          <a:xfrm>
            <a:off x="4929200" y="1262175"/>
            <a:ext cx="3708075" cy="1852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p22"/>
          <p:cNvSpPr txBox="1">
            <a:spLocks noGrp="1"/>
          </p:cNvSpPr>
          <p:nvPr>
            <p:ph type="title"/>
          </p:nvPr>
        </p:nvSpPr>
        <p:spPr>
          <a:xfrm>
            <a:off x="361075" y="2155025"/>
            <a:ext cx="2389200" cy="15672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200" b="1"/>
              <a:t>Programming For TC72</a:t>
            </a:r>
            <a:endParaRPr sz="2200" b="1"/>
          </a:p>
        </p:txBody>
      </p:sp>
      <p:sp>
        <p:nvSpPr>
          <p:cNvPr id="274" name="Google Shape;274;p22"/>
          <p:cNvSpPr txBox="1">
            <a:spLocks noGrp="1"/>
          </p:cNvSpPr>
          <p:nvPr>
            <p:ph type="body" idx="1"/>
          </p:nvPr>
        </p:nvSpPr>
        <p:spPr>
          <a:xfrm>
            <a:off x="5985600" y="459490"/>
            <a:ext cx="3158400" cy="35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a:p>
            <a:pPr marL="0" lvl="0" indent="0" algn="l" rtl="0">
              <a:spcBef>
                <a:spcPts val="1600"/>
              </a:spcBef>
              <a:spcAft>
                <a:spcPts val="0"/>
              </a:spcAft>
              <a:buNone/>
            </a:pPr>
            <a:r>
              <a:rPr lang="en-GB" sz="1600"/>
              <a:t>The overall programming interface lists below:</a:t>
            </a:r>
            <a:endParaRPr sz="1600"/>
          </a:p>
          <a:p>
            <a:pPr marL="457200" lvl="0" indent="-330200" algn="l" rtl="0">
              <a:spcBef>
                <a:spcPts val="1600"/>
              </a:spcBef>
              <a:spcAft>
                <a:spcPts val="0"/>
              </a:spcAft>
              <a:buSzPts val="1600"/>
              <a:buAutoNum type="arabicPeriod"/>
            </a:pPr>
            <a:r>
              <a:rPr lang="en-GB" sz="1600"/>
              <a:t>Set up the SPI to master mode</a:t>
            </a:r>
            <a:endParaRPr sz="1600"/>
          </a:p>
          <a:p>
            <a:pPr marL="457200" lvl="0" indent="-330200" algn="l" rtl="0">
              <a:spcBef>
                <a:spcPts val="0"/>
              </a:spcBef>
              <a:spcAft>
                <a:spcPts val="0"/>
              </a:spcAft>
              <a:buSzPts val="1600"/>
              <a:buAutoNum type="arabicPeriod"/>
            </a:pPr>
            <a:r>
              <a:rPr lang="en-GB" sz="1600"/>
              <a:t>Select SPI clock and data sampling mode</a:t>
            </a:r>
            <a:endParaRPr sz="1600"/>
          </a:p>
          <a:p>
            <a:pPr marL="457200" lvl="0" indent="-330200" algn="l" rtl="0">
              <a:spcBef>
                <a:spcPts val="0"/>
              </a:spcBef>
              <a:spcAft>
                <a:spcPts val="0"/>
              </a:spcAft>
              <a:buSzPts val="1600"/>
              <a:buAutoNum type="arabicPeriod"/>
            </a:pPr>
            <a:r>
              <a:rPr lang="en-GB" sz="1600"/>
              <a:t>Set up digital output for display</a:t>
            </a:r>
            <a:endParaRPr sz="1600"/>
          </a:p>
          <a:p>
            <a:pPr marL="457200" lvl="0" indent="-330200" algn="l" rtl="0">
              <a:spcBef>
                <a:spcPts val="0"/>
              </a:spcBef>
              <a:spcAft>
                <a:spcPts val="0"/>
              </a:spcAft>
              <a:buSzPts val="1600"/>
              <a:buAutoNum type="arabicPeriod"/>
            </a:pPr>
            <a:r>
              <a:rPr lang="en-GB" sz="1600"/>
              <a:t>Send the command to TC72</a:t>
            </a:r>
            <a:endParaRPr sz="1600"/>
          </a:p>
          <a:p>
            <a:pPr marL="457200" lvl="0" indent="-330200" algn="l" rtl="0">
              <a:spcBef>
                <a:spcPts val="0"/>
              </a:spcBef>
              <a:spcAft>
                <a:spcPts val="0"/>
              </a:spcAft>
              <a:buSzPts val="1600"/>
              <a:buAutoNum type="arabicPeriod"/>
            </a:pPr>
            <a:r>
              <a:rPr lang="en-GB" sz="1600"/>
              <a:t>Read temperature from TC72</a:t>
            </a:r>
            <a:endParaRPr sz="1600"/>
          </a:p>
          <a:p>
            <a:pPr marL="457200" lvl="0" indent="-330200" algn="l" rtl="0">
              <a:spcBef>
                <a:spcPts val="0"/>
              </a:spcBef>
              <a:spcAft>
                <a:spcPts val="0"/>
              </a:spcAft>
              <a:buSzPts val="1600"/>
              <a:buAutoNum type="arabicPeriod"/>
            </a:pPr>
            <a:r>
              <a:rPr lang="en-GB" sz="1600"/>
              <a:t>Display the Result</a:t>
            </a:r>
            <a:endParaRPr sz="1600"/>
          </a:p>
          <a:p>
            <a:pPr marL="0" lvl="0" indent="0" algn="l" rtl="0">
              <a:spcBef>
                <a:spcPts val="1600"/>
              </a:spcBef>
              <a:spcAft>
                <a:spcPts val="1600"/>
              </a:spcAft>
              <a:buNone/>
            </a:pPr>
            <a:endParaRPr/>
          </a:p>
        </p:txBody>
      </p:sp>
      <p:grpSp>
        <p:nvGrpSpPr>
          <p:cNvPr id="275" name="Google Shape;275;p22"/>
          <p:cNvGrpSpPr/>
          <p:nvPr/>
        </p:nvGrpSpPr>
        <p:grpSpPr>
          <a:xfrm rot="-5400000">
            <a:off x="3648615" y="1138720"/>
            <a:ext cx="1403060" cy="2867831"/>
            <a:chOff x="7475548" y="3728000"/>
            <a:chExt cx="316503" cy="758244"/>
          </a:xfrm>
        </p:grpSpPr>
        <p:sp>
          <p:nvSpPr>
            <p:cNvPr id="276" name="Google Shape;276;p22"/>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2"/>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2"/>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9" name="Google Shape;279;p22"/>
          <p:cNvPicPr preferRelativeResize="0"/>
          <p:nvPr/>
        </p:nvPicPr>
        <p:blipFill>
          <a:blip r:embed="rId3">
            <a:alphaModFix/>
          </a:blip>
          <a:stretch>
            <a:fillRect/>
          </a:stretch>
        </p:blipFill>
        <p:spPr>
          <a:xfrm>
            <a:off x="3105519" y="1870213"/>
            <a:ext cx="2524844" cy="1403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p23"/>
          <p:cNvSpPr txBox="1">
            <a:spLocks noGrp="1"/>
          </p:cNvSpPr>
          <p:nvPr>
            <p:ph type="title"/>
          </p:nvPr>
        </p:nvSpPr>
        <p:spPr>
          <a:xfrm>
            <a:off x="546500" y="1154850"/>
            <a:ext cx="3129600" cy="7701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b="1"/>
              <a:t>(4 * 3) Keypad</a:t>
            </a:r>
            <a:endParaRPr b="1"/>
          </a:p>
        </p:txBody>
      </p:sp>
      <p:sp>
        <p:nvSpPr>
          <p:cNvPr id="285" name="Google Shape;285;p23"/>
          <p:cNvSpPr txBox="1">
            <a:spLocks noGrp="1"/>
          </p:cNvSpPr>
          <p:nvPr>
            <p:ph type="body" idx="1"/>
          </p:nvPr>
        </p:nvSpPr>
        <p:spPr>
          <a:xfrm>
            <a:off x="4833950" y="178600"/>
            <a:ext cx="3922200" cy="46554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Font typeface="Arial"/>
              <a:buChar char="●"/>
            </a:pPr>
            <a:r>
              <a:rPr lang="en-GB" sz="1600" dirty="0">
                <a:latin typeface="Arial"/>
                <a:ea typeface="Arial"/>
                <a:cs typeface="Arial"/>
                <a:sym typeface="Arial"/>
              </a:rPr>
              <a:t>4 </a:t>
            </a:r>
            <a:r>
              <a:rPr lang="en-GB" sz="1600">
                <a:latin typeface="Arial"/>
                <a:ea typeface="Arial"/>
                <a:cs typeface="Arial"/>
                <a:sym typeface="Arial"/>
              </a:rPr>
              <a:t>* 3 </a:t>
            </a:r>
            <a:r>
              <a:rPr lang="en-GB" sz="1600" dirty="0">
                <a:latin typeface="Arial"/>
                <a:ea typeface="Arial"/>
                <a:cs typeface="Arial"/>
                <a:sym typeface="Arial"/>
              </a:rPr>
              <a:t>keypad consists of 4 rows and 3 columns. Switches are placed between the rows and columns. A keypress establishes a connection between the corresponding row and column between which the switch is placed.</a:t>
            </a:r>
            <a:endParaRPr sz="1600" dirty="0">
              <a:latin typeface="Arial"/>
              <a:ea typeface="Arial"/>
              <a:cs typeface="Arial"/>
              <a:sym typeface="Arial"/>
            </a:endParaRPr>
          </a:p>
          <a:p>
            <a:pPr marL="457200" lvl="0" indent="-330200" algn="l" rtl="0">
              <a:spcBef>
                <a:spcPts val="0"/>
              </a:spcBef>
              <a:spcAft>
                <a:spcPts val="0"/>
              </a:spcAft>
              <a:buSzPts val="1600"/>
              <a:buFont typeface="Arial"/>
              <a:buChar char="●"/>
            </a:pPr>
            <a:r>
              <a:rPr lang="en-GB" sz="1600" dirty="0">
                <a:latin typeface="Arial"/>
                <a:ea typeface="Arial"/>
                <a:cs typeface="Arial"/>
                <a:sym typeface="Arial"/>
              </a:rPr>
              <a:t>To read the keypress, we need to configure the rows as outputs and columns as inputs.</a:t>
            </a:r>
            <a:endParaRPr sz="1600" dirty="0">
              <a:latin typeface="Arial"/>
              <a:ea typeface="Arial"/>
              <a:cs typeface="Arial"/>
              <a:sym typeface="Arial"/>
            </a:endParaRPr>
          </a:p>
          <a:p>
            <a:pPr marL="457200" lvl="0" indent="-330200" algn="l" rtl="0">
              <a:spcBef>
                <a:spcPts val="0"/>
              </a:spcBef>
              <a:spcAft>
                <a:spcPts val="0"/>
              </a:spcAft>
              <a:buSzPts val="1600"/>
              <a:buFont typeface="Arial"/>
              <a:buChar char="●"/>
            </a:pPr>
            <a:r>
              <a:rPr lang="en-GB" sz="1600" dirty="0">
                <a:latin typeface="Arial"/>
                <a:ea typeface="Arial"/>
                <a:cs typeface="Arial"/>
                <a:sym typeface="Arial"/>
              </a:rPr>
              <a:t>Columns are read after applying signals to the rows to determine whether a key is pressed and if pressed, which key is pressed.</a:t>
            </a:r>
            <a:endParaRPr sz="1600" dirty="0">
              <a:latin typeface="Arial"/>
              <a:ea typeface="Arial"/>
              <a:cs typeface="Arial"/>
              <a:sym typeface="Arial"/>
            </a:endParaRPr>
          </a:p>
          <a:p>
            <a:pPr marL="0" lvl="0" indent="0" algn="l" rtl="0">
              <a:spcBef>
                <a:spcPts val="1600"/>
              </a:spcBef>
              <a:spcAft>
                <a:spcPts val="1600"/>
              </a:spcAft>
              <a:buNone/>
            </a:pPr>
            <a:endParaRPr dirty="0"/>
          </a:p>
        </p:txBody>
      </p:sp>
      <p:pic>
        <p:nvPicPr>
          <p:cNvPr id="286" name="Google Shape;286;p23"/>
          <p:cNvPicPr preferRelativeResize="0"/>
          <p:nvPr/>
        </p:nvPicPr>
        <p:blipFill>
          <a:blip r:embed="rId3">
            <a:alphaModFix/>
          </a:blip>
          <a:stretch>
            <a:fillRect/>
          </a:stretch>
        </p:blipFill>
        <p:spPr>
          <a:xfrm>
            <a:off x="896475" y="1924950"/>
            <a:ext cx="2429632" cy="29137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24"/>
          <p:cNvSpPr txBox="1">
            <a:spLocks noGrp="1"/>
          </p:cNvSpPr>
          <p:nvPr>
            <p:ph type="title"/>
          </p:nvPr>
        </p:nvSpPr>
        <p:spPr>
          <a:xfrm>
            <a:off x="952500" y="1071575"/>
            <a:ext cx="3619500" cy="13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500">
                <a:latin typeface="Arial"/>
                <a:ea typeface="Arial"/>
                <a:cs typeface="Arial"/>
                <a:sym typeface="Arial"/>
              </a:rPr>
              <a:t>PWM to Voltage Convertor Module </a:t>
            </a:r>
            <a:endParaRPr sz="2500"/>
          </a:p>
        </p:txBody>
      </p:sp>
      <p:sp>
        <p:nvSpPr>
          <p:cNvPr id="292" name="Google Shape;292;p24"/>
          <p:cNvSpPr txBox="1">
            <a:spLocks noGrp="1"/>
          </p:cNvSpPr>
          <p:nvPr>
            <p:ph type="body" idx="1"/>
          </p:nvPr>
        </p:nvSpPr>
        <p:spPr>
          <a:xfrm>
            <a:off x="4893475" y="660350"/>
            <a:ext cx="3862500" cy="30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latin typeface="Arial"/>
                <a:ea typeface="Arial"/>
                <a:cs typeface="Arial"/>
                <a:sym typeface="Arial"/>
              </a:rPr>
              <a:t>Pulse Width Modulation (PWM) is a technique in power control, which used to control the power fed to control the temperature of the heater. It is a modulation technique, which have the width of the carrier pulse is varied in accordance with the analog message signal.</a:t>
            </a:r>
            <a:endParaRPr sz="1400">
              <a:latin typeface="Arial"/>
              <a:ea typeface="Arial"/>
              <a:cs typeface="Arial"/>
              <a:sym typeface="Arial"/>
            </a:endParaRPr>
          </a:p>
          <a:p>
            <a:pPr marL="0" lvl="0" indent="0" algn="l" rtl="0">
              <a:spcBef>
                <a:spcPts val="1600"/>
              </a:spcBef>
              <a:spcAft>
                <a:spcPts val="0"/>
              </a:spcAft>
              <a:buNone/>
            </a:pPr>
            <a:endParaRPr/>
          </a:p>
          <a:p>
            <a:pPr marL="0" lvl="0" indent="0" algn="l" rtl="0">
              <a:spcBef>
                <a:spcPts val="1600"/>
              </a:spcBef>
              <a:spcAft>
                <a:spcPts val="1600"/>
              </a:spcAft>
              <a:buNone/>
            </a:pPr>
            <a:endParaRPr/>
          </a:p>
        </p:txBody>
      </p:sp>
      <p:pic>
        <p:nvPicPr>
          <p:cNvPr id="293" name="Google Shape;293;p24"/>
          <p:cNvPicPr preferRelativeResize="0"/>
          <p:nvPr/>
        </p:nvPicPr>
        <p:blipFill>
          <a:blip r:embed="rId3">
            <a:alphaModFix/>
          </a:blip>
          <a:stretch>
            <a:fillRect/>
          </a:stretch>
        </p:blipFill>
        <p:spPr>
          <a:xfrm>
            <a:off x="1285037" y="2571750"/>
            <a:ext cx="6573930" cy="2345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grpSp>
        <p:nvGrpSpPr>
          <p:cNvPr id="298" name="Google Shape;298;p25"/>
          <p:cNvGrpSpPr/>
          <p:nvPr/>
        </p:nvGrpSpPr>
        <p:grpSpPr>
          <a:xfrm>
            <a:off x="2571624" y="1050221"/>
            <a:ext cx="1904837" cy="3045318"/>
            <a:chOff x="3983627" y="1676395"/>
            <a:chExt cx="1449538" cy="2881914"/>
          </a:xfrm>
        </p:grpSpPr>
        <p:sp>
          <p:nvSpPr>
            <p:cNvPr id="299" name="Google Shape;299;p25"/>
            <p:cNvSpPr/>
            <p:nvPr/>
          </p:nvSpPr>
          <p:spPr>
            <a:xfrm rot="-5400000">
              <a:off x="3276827" y="2404608"/>
              <a:ext cx="2860500" cy="14469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rot="-5400000">
              <a:off x="3279465" y="2383195"/>
              <a:ext cx="2860500" cy="14469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4473243" y="4300359"/>
              <a:ext cx="472800" cy="768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 name="Google Shape;302;p25"/>
          <p:cNvSpPr txBox="1">
            <a:spLocks noGrp="1"/>
          </p:cNvSpPr>
          <p:nvPr>
            <p:ph type="title"/>
          </p:nvPr>
        </p:nvSpPr>
        <p:spPr>
          <a:xfrm>
            <a:off x="357200" y="2166950"/>
            <a:ext cx="2096400" cy="15552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GB" sz="2600"/>
              <a:t>Calibration Resistor</a:t>
            </a:r>
            <a:endParaRPr sz="2600"/>
          </a:p>
        </p:txBody>
      </p:sp>
      <p:sp>
        <p:nvSpPr>
          <p:cNvPr id="303" name="Google Shape;303;p25"/>
          <p:cNvSpPr txBox="1">
            <a:spLocks noGrp="1"/>
          </p:cNvSpPr>
          <p:nvPr>
            <p:ph type="body" idx="1"/>
          </p:nvPr>
        </p:nvSpPr>
        <p:spPr>
          <a:xfrm>
            <a:off x="4594475" y="0"/>
            <a:ext cx="4321800" cy="514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300" b="1">
                <a:latin typeface="Arial"/>
                <a:ea typeface="Arial"/>
                <a:cs typeface="Arial"/>
                <a:sym typeface="Arial"/>
              </a:rPr>
              <a:t>Steps to Program ADC:</a:t>
            </a:r>
            <a:endParaRPr sz="1300" b="1">
              <a:latin typeface="Arial"/>
              <a:ea typeface="Arial"/>
              <a:cs typeface="Arial"/>
              <a:sym typeface="Arial"/>
            </a:endParaRPr>
          </a:p>
          <a:p>
            <a:pPr marL="457200" lvl="0" indent="-311150" algn="l" rtl="0">
              <a:spcBef>
                <a:spcPts val="1600"/>
              </a:spcBef>
              <a:spcAft>
                <a:spcPts val="0"/>
              </a:spcAft>
              <a:buSzPts val="1300"/>
              <a:buFont typeface="Arial"/>
              <a:buAutoNum type="arabicPeriod"/>
            </a:pPr>
            <a:r>
              <a:rPr lang="en-GB" sz="1300">
                <a:latin typeface="Arial"/>
                <a:ea typeface="Arial"/>
                <a:cs typeface="Arial"/>
                <a:sym typeface="Arial"/>
              </a:rPr>
              <a:t>Make the ADC channel pin as an input.</a:t>
            </a:r>
            <a:endParaRPr sz="1300">
              <a:latin typeface="Arial"/>
              <a:ea typeface="Arial"/>
              <a:cs typeface="Arial"/>
              <a:sym typeface="Arial"/>
            </a:endParaRPr>
          </a:p>
          <a:p>
            <a:pPr marL="457200" lvl="0" indent="-311150" algn="l" rtl="0">
              <a:spcBef>
                <a:spcPts val="0"/>
              </a:spcBef>
              <a:spcAft>
                <a:spcPts val="0"/>
              </a:spcAft>
              <a:buSzPts val="1300"/>
              <a:buFont typeface="Arial"/>
              <a:buAutoNum type="arabicPeriod"/>
            </a:pPr>
            <a:r>
              <a:rPr lang="en-GB" sz="1300">
                <a:latin typeface="Arial"/>
                <a:ea typeface="Arial"/>
                <a:cs typeface="Arial"/>
                <a:sym typeface="Arial"/>
              </a:rPr>
              <a:t>Set ADC enable bit in ADCSRA, select the conversion speed using ADPS2 : 0. For example, we will select divisor 128.</a:t>
            </a:r>
            <a:endParaRPr sz="1300">
              <a:latin typeface="Arial"/>
              <a:ea typeface="Arial"/>
              <a:cs typeface="Arial"/>
              <a:sym typeface="Arial"/>
            </a:endParaRPr>
          </a:p>
          <a:p>
            <a:pPr marL="457200" lvl="0" indent="-311150" algn="l" rtl="0">
              <a:spcBef>
                <a:spcPts val="0"/>
              </a:spcBef>
              <a:spcAft>
                <a:spcPts val="0"/>
              </a:spcAft>
              <a:buSzPts val="1300"/>
              <a:buFont typeface="Arial"/>
              <a:buAutoNum type="arabicPeriod"/>
            </a:pPr>
            <a:r>
              <a:rPr lang="en-GB" sz="1300">
                <a:latin typeface="Arial"/>
                <a:ea typeface="Arial"/>
                <a:cs typeface="Arial"/>
                <a:sym typeface="Arial"/>
              </a:rPr>
              <a:t>Select ADC reference voltage using REFS1: REFS0 in ADMUX register, for example, we will use AVcc as a reference voltage.</a:t>
            </a:r>
            <a:endParaRPr sz="1300">
              <a:latin typeface="Arial"/>
              <a:ea typeface="Arial"/>
              <a:cs typeface="Arial"/>
              <a:sym typeface="Arial"/>
            </a:endParaRPr>
          </a:p>
          <a:p>
            <a:pPr marL="457200" lvl="0" indent="-311150" algn="l" rtl="0">
              <a:spcBef>
                <a:spcPts val="0"/>
              </a:spcBef>
              <a:spcAft>
                <a:spcPts val="0"/>
              </a:spcAft>
              <a:buSzPts val="1300"/>
              <a:buFont typeface="Arial"/>
              <a:buAutoNum type="arabicPeriod"/>
            </a:pPr>
            <a:r>
              <a:rPr lang="en-GB" sz="1300">
                <a:latin typeface="Arial"/>
                <a:ea typeface="Arial"/>
                <a:cs typeface="Arial"/>
                <a:sym typeface="Arial"/>
              </a:rPr>
              <a:t>Select the ADC input channel using MUX4 : 0 in ADMUX, for example, we will use channel 0.</a:t>
            </a:r>
            <a:endParaRPr sz="1300">
              <a:latin typeface="Arial"/>
              <a:ea typeface="Arial"/>
              <a:cs typeface="Arial"/>
              <a:sym typeface="Arial"/>
            </a:endParaRPr>
          </a:p>
          <a:p>
            <a:pPr marL="457200" lvl="0" indent="-311150" algn="l" rtl="0">
              <a:spcBef>
                <a:spcPts val="0"/>
              </a:spcBef>
              <a:spcAft>
                <a:spcPts val="0"/>
              </a:spcAft>
              <a:buSzPts val="1300"/>
              <a:buFont typeface="Arial"/>
              <a:buAutoNum type="arabicPeriod"/>
            </a:pPr>
            <a:r>
              <a:rPr lang="en-GB" sz="1300">
                <a:latin typeface="Arial"/>
                <a:ea typeface="Arial"/>
                <a:cs typeface="Arial"/>
                <a:sym typeface="Arial"/>
              </a:rPr>
              <a:t>So our value in register ADCSRA = 0x87 and ADMUX = 0x40.</a:t>
            </a:r>
            <a:endParaRPr sz="1300">
              <a:latin typeface="Arial"/>
              <a:ea typeface="Arial"/>
              <a:cs typeface="Arial"/>
              <a:sym typeface="Arial"/>
            </a:endParaRPr>
          </a:p>
          <a:p>
            <a:pPr marL="457200" lvl="0" indent="-311150" algn="l" rtl="0">
              <a:spcBef>
                <a:spcPts val="0"/>
              </a:spcBef>
              <a:spcAft>
                <a:spcPts val="0"/>
              </a:spcAft>
              <a:buSzPts val="1300"/>
              <a:buFont typeface="Arial"/>
              <a:buAutoNum type="arabicPeriod"/>
            </a:pPr>
            <a:r>
              <a:rPr lang="en-GB" sz="1300">
                <a:latin typeface="Arial"/>
                <a:ea typeface="Arial"/>
                <a:cs typeface="Arial"/>
                <a:sym typeface="Arial"/>
              </a:rPr>
              <a:t>Start conversion by setting bit ADSC in ADCSRA. e.g. ADCSRA |= (1&lt;&lt;ADSC);</a:t>
            </a:r>
            <a:endParaRPr sz="1300">
              <a:latin typeface="Arial"/>
              <a:ea typeface="Arial"/>
              <a:cs typeface="Arial"/>
              <a:sym typeface="Arial"/>
            </a:endParaRPr>
          </a:p>
          <a:p>
            <a:pPr marL="457200" lvl="0" indent="-311150" algn="l" rtl="0">
              <a:spcBef>
                <a:spcPts val="0"/>
              </a:spcBef>
              <a:spcAft>
                <a:spcPts val="0"/>
              </a:spcAft>
              <a:buSzPts val="1300"/>
              <a:buFont typeface="Arial"/>
              <a:buAutoNum type="arabicPeriod"/>
            </a:pPr>
            <a:r>
              <a:rPr lang="en-GB" sz="1300">
                <a:latin typeface="Arial"/>
                <a:ea typeface="Arial"/>
                <a:cs typeface="Arial"/>
                <a:sym typeface="Arial"/>
              </a:rPr>
              <a:t>Wait for conversion to complete by polling ADIF bit in ADCSRA register.</a:t>
            </a:r>
            <a:endParaRPr sz="1300">
              <a:latin typeface="Arial"/>
              <a:ea typeface="Arial"/>
              <a:cs typeface="Arial"/>
              <a:sym typeface="Arial"/>
            </a:endParaRPr>
          </a:p>
          <a:p>
            <a:pPr marL="457200" lvl="0" indent="-311150" algn="l" rtl="0">
              <a:spcBef>
                <a:spcPts val="0"/>
              </a:spcBef>
              <a:spcAft>
                <a:spcPts val="0"/>
              </a:spcAft>
              <a:buSzPts val="1300"/>
              <a:buFont typeface="Arial"/>
              <a:buAutoNum type="arabicPeriod"/>
            </a:pPr>
            <a:r>
              <a:rPr lang="en-GB" sz="1300">
                <a:latin typeface="Arial"/>
                <a:ea typeface="Arial"/>
                <a:cs typeface="Arial"/>
                <a:sym typeface="Arial"/>
              </a:rPr>
              <a:t>After the ADIF bit gone high, read ADCL and ADCH register to get digital output.</a:t>
            </a:r>
            <a:endParaRPr sz="1300">
              <a:latin typeface="Arial"/>
              <a:ea typeface="Arial"/>
              <a:cs typeface="Arial"/>
              <a:sym typeface="Arial"/>
            </a:endParaRPr>
          </a:p>
          <a:p>
            <a:pPr marL="457200" lvl="0" indent="-311150" algn="l" rtl="0">
              <a:spcBef>
                <a:spcPts val="0"/>
              </a:spcBef>
              <a:spcAft>
                <a:spcPts val="0"/>
              </a:spcAft>
              <a:buSzPts val="1300"/>
              <a:buFont typeface="Arial"/>
              <a:buAutoNum type="arabicPeriod"/>
            </a:pPr>
            <a:r>
              <a:rPr lang="en-GB" sz="1300">
                <a:latin typeface="Arial"/>
                <a:ea typeface="Arial"/>
                <a:cs typeface="Arial"/>
                <a:sym typeface="Arial"/>
              </a:rPr>
              <a:t>Notice that read ADCL before ADCH; otherwise result will not be valid.</a:t>
            </a:r>
            <a:endParaRPr sz="1300">
              <a:latin typeface="Arial"/>
              <a:ea typeface="Arial"/>
              <a:cs typeface="Arial"/>
              <a:sym typeface="Arial"/>
            </a:endParaRPr>
          </a:p>
        </p:txBody>
      </p:sp>
      <p:pic>
        <p:nvPicPr>
          <p:cNvPr id="304" name="Google Shape;304;p25"/>
          <p:cNvPicPr preferRelativeResize="0"/>
          <p:nvPr/>
        </p:nvPicPr>
        <p:blipFill>
          <a:blip r:embed="rId3">
            <a:alphaModFix/>
          </a:blip>
          <a:stretch>
            <a:fillRect/>
          </a:stretch>
        </p:blipFill>
        <p:spPr>
          <a:xfrm>
            <a:off x="2813038" y="1306513"/>
            <a:ext cx="1434247" cy="2532750"/>
          </a:xfrm>
          <a:prstGeom prst="rect">
            <a:avLst/>
          </a:prstGeom>
          <a:noFill/>
          <a:ln>
            <a:noFill/>
          </a:ln>
        </p:spPr>
      </p:pic>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731</Words>
  <Application>Microsoft Office PowerPoint</Application>
  <PresentationFormat>On-screen Show (16:9)</PresentationFormat>
  <Paragraphs>64</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Montserrat</vt:lpstr>
      <vt:lpstr>Lato</vt:lpstr>
      <vt:lpstr>Arial</vt:lpstr>
      <vt:lpstr>Lora</vt:lpstr>
      <vt:lpstr>Focus</vt:lpstr>
      <vt:lpstr>Embedded Final Project SBE403</vt:lpstr>
      <vt:lpstr>TOC</vt:lpstr>
      <vt:lpstr>ATmega32-8 Bit AVR MicroController</vt:lpstr>
      <vt:lpstr>LM016 Character LCD  LCD:</vt:lpstr>
      <vt:lpstr> TC72 SPI to Temperature Convertor   SPI Communication</vt:lpstr>
      <vt:lpstr>Programming For TC72</vt:lpstr>
      <vt:lpstr>(4 * 3) Keypad</vt:lpstr>
      <vt:lpstr>PWM to Voltage Convertor Module </vt:lpstr>
      <vt:lpstr>Calibration Resistor</vt:lpstr>
      <vt:lpstr>Full Schematic (Proteus)</vt:lpstr>
      <vt:lpstr>Problem/s Faced</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 Final Project SBE403</dc:title>
  <cp:lastModifiedBy>Mostafa Yehia</cp:lastModifiedBy>
  <cp:revision>3</cp:revision>
  <dcterms:modified xsi:type="dcterms:W3CDTF">2021-06-11T09:09:37Z</dcterms:modified>
</cp:coreProperties>
</file>